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6"/>
  </p:notesMasterIdLst>
  <p:handoutMasterIdLst>
    <p:handoutMasterId r:id="rId57"/>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8" r:id="rId20"/>
    <p:sldId id="543" r:id="rId21"/>
    <p:sldId id="540" r:id="rId22"/>
    <p:sldId id="542" r:id="rId23"/>
    <p:sldId id="541" r:id="rId24"/>
    <p:sldId id="554" r:id="rId25"/>
    <p:sldId id="495" r:id="rId26"/>
    <p:sldId id="496" r:id="rId27"/>
    <p:sldId id="498" r:id="rId28"/>
    <p:sldId id="638" r:id="rId29"/>
    <p:sldId id="643" r:id="rId30"/>
    <p:sldId id="527" r:id="rId31"/>
    <p:sldId id="539" r:id="rId32"/>
    <p:sldId id="630" r:id="rId33"/>
    <p:sldId id="528" r:id="rId34"/>
    <p:sldId id="631" r:id="rId35"/>
    <p:sldId id="529" r:id="rId36"/>
    <p:sldId id="531" r:id="rId37"/>
    <p:sldId id="532" r:id="rId38"/>
    <p:sldId id="533" r:id="rId39"/>
    <p:sldId id="641" r:id="rId40"/>
    <p:sldId id="633" r:id="rId41"/>
    <p:sldId id="644" r:id="rId42"/>
    <p:sldId id="645" r:id="rId43"/>
    <p:sldId id="545" r:id="rId44"/>
    <p:sldId id="546" r:id="rId45"/>
    <p:sldId id="642" r:id="rId46"/>
    <p:sldId id="653" r:id="rId47"/>
    <p:sldId id="637" r:id="rId48"/>
    <p:sldId id="640" r:id="rId49"/>
    <p:sldId id="584" r:id="rId50"/>
    <p:sldId id="555" r:id="rId51"/>
    <p:sldId id="552" r:id="rId52"/>
    <p:sldId id="548" r:id="rId53"/>
    <p:sldId id="553" r:id="rId54"/>
    <p:sldId id="654" r:id="rId55"/>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8"/>
            <p14:sldId id="543"/>
            <p14:sldId id="540"/>
            <p14:sldId id="542"/>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71" autoAdjust="0"/>
    <p:restoredTop sz="77563" autoAdjust="0"/>
  </p:normalViewPr>
  <p:slideViewPr>
    <p:cSldViewPr>
      <p:cViewPr varScale="1">
        <p:scale>
          <a:sx n="131" d="100"/>
          <a:sy n="131" d="100"/>
        </p:scale>
        <p:origin x="1416" y="184"/>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coming to the plant setup involving passive tags,(Click) one single reader would be placed on the robot while multiple tags would be installed at known locations on the plant floor, and with 10cm distance between the center of each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565530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Passive </a:t>
            </a:r>
            <a:r>
              <a:rPr lang="en-US" dirty="0" err="1"/>
              <a:t>rfid</a:t>
            </a:r>
            <a:r>
              <a:rPr lang="en-US" dirty="0"/>
              <a:t> tag which we use is of paper type with the cheapest cost of 18 cents/per tag. </a:t>
            </a:r>
          </a:p>
          <a:p>
            <a:r>
              <a:rPr lang="en-US" dirty="0"/>
              <a:t>- and works based on inductive coupling. </a:t>
            </a:r>
          </a:p>
          <a:p>
            <a:r>
              <a:rPr lang="en-US" dirty="0"/>
              <a:t>-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1221376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176349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4083692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 In this case the reader and the tag should be close to each other. </a:t>
            </a:r>
          </a:p>
          <a:p>
            <a:r>
              <a:rPr lang="en-US" dirty="0"/>
              <a:t>-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3490224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864331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390020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2071538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388774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3186787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389480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endParaRPr lang="en-US" dirty="0"/>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t>
            </a:r>
          </a:p>
          <a:p>
            <a:r>
              <a:rPr lang="en-US" dirty="0"/>
              <a:t>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46329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00944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For a plant setup based on active tags, the reader would be sending the feedback info obtained from the tag to a pc or software via wire/wireless connection.</a:t>
            </a:r>
          </a:p>
          <a:p>
            <a:r>
              <a:rPr lang="en-US" dirty="0"/>
              <a:t>- (Click)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510530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68"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11"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32"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49988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4" name="Date Placeholder 3"/>
          <p:cNvSpPr>
            <a:spLocks noGrp="1"/>
          </p:cNvSpPr>
          <p:nvPr>
            <p:ph type="dt" sz="half" idx="10"/>
          </p:nvPr>
        </p:nvSpPr>
        <p:spPr/>
        <p:txBody>
          <a:bodyPr/>
          <a:lstStyle/>
          <a:p>
            <a:fld id="{4B94FBF6-B6D4-4A60-89A2-A8869DBF6FA6}" type="slidenum">
              <a:rPr lang="de-DE" smtClean="0"/>
              <a:pPr/>
              <a:t>11</a:t>
            </a:fld>
            <a:endParaRPr lang="de-DE"/>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5" y="1046809"/>
            <a:ext cx="3668329"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        Multiple readers</a:t>
            </a:r>
          </a:p>
          <a:p>
            <a:pPr marL="0" indent="0">
              <a:buNone/>
            </a:pPr>
            <a:endParaRPr lang="en-GB" sz="1400" dirty="0">
              <a:latin typeface="+mj-lt"/>
            </a:endParaRPr>
          </a:p>
          <a:p>
            <a:pPr marL="0" indent="0">
              <a:buNone/>
            </a:pPr>
            <a:r>
              <a:rPr lang="en-GB" sz="2400" dirty="0">
                <a:latin typeface="+mj-lt"/>
              </a:rPr>
              <a:t>       1 active tag on robot</a:t>
            </a:r>
          </a:p>
        </p:txBody>
      </p:sp>
      <p:sp>
        <p:nvSpPr>
          <p:cNvPr id="3" name="Oval 2">
            <a:extLst>
              <a:ext uri="{FF2B5EF4-FFF2-40B4-BE49-F238E27FC236}">
                <a16:creationId xmlns:a16="http://schemas.microsoft.com/office/drawing/2014/main" id="{D9FB057B-1274-034C-BC64-C0D1A2EC3877}"/>
              </a:ext>
            </a:extLst>
          </p:cNvPr>
          <p:cNvSpPr>
            <a:spLocks noChangeAspect="1"/>
          </p:cNvSpPr>
          <p:nvPr/>
        </p:nvSpPr>
        <p:spPr>
          <a:xfrm>
            <a:off x="4883032" y="171793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67B00CF-FB04-7744-9853-403B4D7C0DF7}"/>
              </a:ext>
            </a:extLst>
          </p:cNvPr>
          <p:cNvSpPr/>
          <p:nvPr/>
        </p:nvSpPr>
        <p:spPr>
          <a:xfrm>
            <a:off x="4874534" y="2286249"/>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DCBD72-9BB1-B546-ACE9-DA098263430C}"/>
              </a:ext>
            </a:extLst>
          </p:cNvPr>
          <p:cNvSpPr txBox="1"/>
          <p:nvPr/>
        </p:nvSpPr>
        <p:spPr>
          <a:xfrm>
            <a:off x="4676435" y="2917540"/>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19" name="TextBox 18">
            <a:extLst>
              <a:ext uri="{FF2B5EF4-FFF2-40B4-BE49-F238E27FC236}">
                <a16:creationId xmlns:a16="http://schemas.microsoft.com/office/drawing/2014/main" id="{20932EE6-EAAD-1748-927D-60C94EF52B83}"/>
              </a:ext>
            </a:extLst>
          </p:cNvPr>
          <p:cNvSpPr txBox="1"/>
          <p:nvPr/>
        </p:nvSpPr>
        <p:spPr>
          <a:xfrm>
            <a:off x="4692687" y="5526297"/>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0" name="TextBox 19">
            <a:extLst>
              <a:ext uri="{FF2B5EF4-FFF2-40B4-BE49-F238E27FC236}">
                <a16:creationId xmlns:a16="http://schemas.microsoft.com/office/drawing/2014/main" id="{72A5036B-C4CC-7F4E-A8E1-B037C420D119}"/>
              </a:ext>
            </a:extLst>
          </p:cNvPr>
          <p:cNvSpPr txBox="1"/>
          <p:nvPr/>
        </p:nvSpPr>
        <p:spPr>
          <a:xfrm>
            <a:off x="7923544" y="5578295"/>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1" name="TextBox 20">
            <a:extLst>
              <a:ext uri="{FF2B5EF4-FFF2-40B4-BE49-F238E27FC236}">
                <a16:creationId xmlns:a16="http://schemas.microsoft.com/office/drawing/2014/main" id="{714F89A6-65ED-2045-A19B-5FDBAE7F29E4}"/>
              </a:ext>
            </a:extLst>
          </p:cNvPr>
          <p:cNvSpPr txBox="1"/>
          <p:nvPr/>
        </p:nvSpPr>
        <p:spPr>
          <a:xfrm>
            <a:off x="6466490" y="3233423"/>
            <a:ext cx="561562" cy="646331"/>
          </a:xfrm>
          <a:prstGeom prst="rect">
            <a:avLst/>
          </a:prstGeom>
          <a:noFill/>
        </p:spPr>
        <p:txBody>
          <a:bodyPr wrap="square" rtlCol="0">
            <a:spAutoFit/>
          </a:bodyPr>
          <a:lstStyle/>
          <a:p>
            <a:r>
              <a:rPr lang="en-US" sz="900" dirty="0">
                <a:latin typeface="+mj-lt"/>
              </a:rPr>
              <a:t>Active</a:t>
            </a:r>
          </a:p>
          <a:p>
            <a:endParaRPr lang="en-US" sz="900" dirty="0">
              <a:latin typeface="+mj-lt"/>
            </a:endParaRPr>
          </a:p>
          <a:p>
            <a:endParaRPr lang="en-US" sz="900" dirty="0">
              <a:latin typeface="+mj-lt"/>
            </a:endParaRPr>
          </a:p>
          <a:p>
            <a:r>
              <a:rPr lang="en-US" sz="900" dirty="0">
                <a:latin typeface="+mj-lt"/>
              </a:rPr>
              <a:t> Tag</a:t>
            </a:r>
          </a:p>
        </p:txBody>
      </p:sp>
    </p:spTree>
    <p:extLst>
      <p:ext uri="{BB962C8B-B14F-4D97-AF65-F5344CB8AC3E}">
        <p14:creationId xmlns:p14="http://schemas.microsoft.com/office/powerpoint/2010/main" val="32409214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12"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349717" y="1052737"/>
            <a:ext cx="4363144" cy="1800200"/>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sp>
        <p:nvSpPr>
          <p:cNvPr id="4" name="Date Placeholder 3"/>
          <p:cNvSpPr>
            <a:spLocks noGrp="1"/>
          </p:cNvSpPr>
          <p:nvPr>
            <p:ph type="dt" sz="half" idx="10"/>
          </p:nvPr>
        </p:nvSpPr>
        <p:spPr/>
        <p:txBody>
          <a:bodyPr/>
          <a:lstStyle/>
          <a:p>
            <a:fld id="{4B94FBF6-B6D4-4A60-89A2-A8869DBF6FA6}" type="slidenum">
              <a:rPr lang="de-DE" smtClean="0"/>
              <a:pPr/>
              <a:t>12</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
        <p:nvSpPr>
          <p:cNvPr id="40" name="TextBox 39">
            <a:extLst>
              <a:ext uri="{FF2B5EF4-FFF2-40B4-BE49-F238E27FC236}">
                <a16:creationId xmlns:a16="http://schemas.microsoft.com/office/drawing/2014/main" id="{A99D1213-7F8D-DD46-8083-829C48A25825}"/>
              </a:ext>
            </a:extLst>
          </p:cNvPr>
          <p:cNvSpPr txBox="1"/>
          <p:nvPr/>
        </p:nvSpPr>
        <p:spPr>
          <a:xfrm>
            <a:off x="6665378" y="3454482"/>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41" name="TextBox 40">
            <a:extLst>
              <a:ext uri="{FF2B5EF4-FFF2-40B4-BE49-F238E27FC236}">
                <a16:creationId xmlns:a16="http://schemas.microsoft.com/office/drawing/2014/main" id="{05335C7C-221B-494A-BBA0-191789D7BD21}"/>
              </a:ext>
            </a:extLst>
          </p:cNvPr>
          <p:cNvSpPr txBox="1"/>
          <p:nvPr/>
        </p:nvSpPr>
        <p:spPr>
          <a:xfrm>
            <a:off x="5976946" y="4054396"/>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E57BA29B-D312-4D46-BBDE-C4BB911AF7AB}"/>
              </a:ext>
            </a:extLst>
          </p:cNvPr>
          <p:cNvSpPr txBox="1"/>
          <p:nvPr/>
        </p:nvSpPr>
        <p:spPr>
          <a:xfrm>
            <a:off x="6615198" y="4058528"/>
            <a:ext cx="428607" cy="230832"/>
          </a:xfrm>
          <a:prstGeom prst="rect">
            <a:avLst/>
          </a:prstGeom>
          <a:noFill/>
        </p:spPr>
        <p:txBody>
          <a:bodyPr wrap="square" rtlCol="0">
            <a:spAutoFit/>
          </a:bodyPr>
          <a:lstStyle/>
          <a:p>
            <a:r>
              <a:rPr lang="en-US" sz="900" dirty="0">
                <a:latin typeface="+mj-lt"/>
              </a:rPr>
              <a:t>Tag</a:t>
            </a:r>
          </a:p>
        </p:txBody>
      </p:sp>
      <p:sp>
        <p:nvSpPr>
          <p:cNvPr id="43" name="TextBox 42">
            <a:extLst>
              <a:ext uri="{FF2B5EF4-FFF2-40B4-BE49-F238E27FC236}">
                <a16:creationId xmlns:a16="http://schemas.microsoft.com/office/drawing/2014/main" id="{E160A975-923F-5E43-80A7-A3759B943F07}"/>
              </a:ext>
            </a:extLst>
          </p:cNvPr>
          <p:cNvSpPr txBox="1"/>
          <p:nvPr/>
        </p:nvSpPr>
        <p:spPr>
          <a:xfrm>
            <a:off x="6594299" y="4889725"/>
            <a:ext cx="428607" cy="230832"/>
          </a:xfrm>
          <a:prstGeom prst="rect">
            <a:avLst/>
          </a:prstGeom>
          <a:noFill/>
        </p:spPr>
        <p:txBody>
          <a:bodyPr wrap="square" rtlCol="0">
            <a:spAutoFit/>
          </a:bodyPr>
          <a:lstStyle/>
          <a:p>
            <a:r>
              <a:rPr lang="en-US" sz="900" dirty="0">
                <a:latin typeface="+mj-lt"/>
              </a:rPr>
              <a:t>Tag</a:t>
            </a:r>
          </a:p>
        </p:txBody>
      </p:sp>
      <p:sp>
        <p:nvSpPr>
          <p:cNvPr id="44" name="TextBox 43">
            <a:extLst>
              <a:ext uri="{FF2B5EF4-FFF2-40B4-BE49-F238E27FC236}">
                <a16:creationId xmlns:a16="http://schemas.microsoft.com/office/drawing/2014/main" id="{975933B8-B931-034F-A463-96FA605EAAAB}"/>
              </a:ext>
            </a:extLst>
          </p:cNvPr>
          <p:cNvSpPr txBox="1"/>
          <p:nvPr/>
        </p:nvSpPr>
        <p:spPr>
          <a:xfrm>
            <a:off x="7307782" y="4877358"/>
            <a:ext cx="428607" cy="230832"/>
          </a:xfrm>
          <a:prstGeom prst="rect">
            <a:avLst/>
          </a:prstGeom>
          <a:noFill/>
        </p:spPr>
        <p:txBody>
          <a:bodyPr wrap="square" rtlCol="0">
            <a:spAutoFit/>
          </a:bodyPr>
          <a:lstStyle/>
          <a:p>
            <a:r>
              <a:rPr lang="en-US" sz="900" dirty="0">
                <a:latin typeface="+mj-lt"/>
              </a:rPr>
              <a:t>Tag</a:t>
            </a:r>
          </a:p>
        </p:txBody>
      </p:sp>
      <p:sp>
        <p:nvSpPr>
          <p:cNvPr id="45" name="Oval 44">
            <a:extLst>
              <a:ext uri="{FF2B5EF4-FFF2-40B4-BE49-F238E27FC236}">
                <a16:creationId xmlns:a16="http://schemas.microsoft.com/office/drawing/2014/main" id="{99769EFD-2012-B045-9669-0E75F243339C}"/>
              </a:ext>
            </a:extLst>
          </p:cNvPr>
          <p:cNvSpPr>
            <a:spLocks noChangeAspect="1"/>
          </p:cNvSpPr>
          <p:nvPr/>
        </p:nvSpPr>
        <p:spPr>
          <a:xfrm>
            <a:off x="4997737" y="1731184"/>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E980AAA0-C02F-B046-A5AE-D19A4E90747D}"/>
              </a:ext>
            </a:extLst>
          </p:cNvPr>
          <p:cNvSpPr/>
          <p:nvPr/>
        </p:nvSpPr>
        <p:spPr>
          <a:xfrm>
            <a:off x="4986526" y="2353586"/>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4110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P spid="44" grpId="0"/>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4585583" cy="4941341"/>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13</a:t>
            </a:fld>
            <a:endParaRPr lang="de-DE"/>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C8A733D8-D38D-C54F-9D78-DDBE9ADC308F}"/>
              </a:ext>
            </a:extLst>
          </p:cNvPr>
          <p:cNvSpPr txBox="1"/>
          <p:nvPr/>
        </p:nvSpPr>
        <p:spPr>
          <a:xfrm>
            <a:off x="6157746" y="3982572"/>
            <a:ext cx="428607" cy="230832"/>
          </a:xfrm>
          <a:prstGeom prst="rect">
            <a:avLst/>
          </a:prstGeom>
          <a:noFill/>
        </p:spPr>
        <p:txBody>
          <a:bodyPr wrap="square" rtlCol="0">
            <a:spAutoFit/>
          </a:bodyPr>
          <a:lstStyle/>
          <a:p>
            <a:r>
              <a:rPr lang="en-US" sz="900" dirty="0">
                <a:latin typeface="+mj-lt"/>
              </a:rPr>
              <a:t>Tag</a:t>
            </a:r>
          </a:p>
        </p:txBody>
      </p:sp>
      <p:sp>
        <p:nvSpPr>
          <p:cNvPr id="40" name="TextBox 39">
            <a:extLst>
              <a:ext uri="{FF2B5EF4-FFF2-40B4-BE49-F238E27FC236}">
                <a16:creationId xmlns:a16="http://schemas.microsoft.com/office/drawing/2014/main" id="{D930B02F-07BC-5F4C-A98A-CCC9AC668581}"/>
              </a:ext>
            </a:extLst>
          </p:cNvPr>
          <p:cNvSpPr txBox="1"/>
          <p:nvPr/>
        </p:nvSpPr>
        <p:spPr>
          <a:xfrm>
            <a:off x="6843337" y="4004917"/>
            <a:ext cx="428607" cy="230832"/>
          </a:xfrm>
          <a:prstGeom prst="rect">
            <a:avLst/>
          </a:prstGeom>
          <a:noFill/>
        </p:spPr>
        <p:txBody>
          <a:bodyPr wrap="square" rtlCol="0">
            <a:spAutoFit/>
          </a:bodyPr>
          <a:lstStyle/>
          <a:p>
            <a:r>
              <a:rPr lang="en-US" sz="900" dirty="0">
                <a:latin typeface="+mj-lt"/>
              </a:rPr>
              <a:t>Tag</a:t>
            </a:r>
          </a:p>
        </p:txBody>
      </p:sp>
      <p:sp>
        <p:nvSpPr>
          <p:cNvPr id="41" name="TextBox 40">
            <a:extLst>
              <a:ext uri="{FF2B5EF4-FFF2-40B4-BE49-F238E27FC236}">
                <a16:creationId xmlns:a16="http://schemas.microsoft.com/office/drawing/2014/main" id="{D1CFE8DC-BEDF-EA40-9FF1-EEC5791A5481}"/>
              </a:ext>
            </a:extLst>
          </p:cNvPr>
          <p:cNvSpPr txBox="1"/>
          <p:nvPr/>
        </p:nvSpPr>
        <p:spPr>
          <a:xfrm>
            <a:off x="5505314" y="3995611"/>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86A933D4-661B-C741-AA01-C13FC066720A}"/>
              </a:ext>
            </a:extLst>
          </p:cNvPr>
          <p:cNvSpPr txBox="1"/>
          <p:nvPr/>
        </p:nvSpPr>
        <p:spPr>
          <a:xfrm>
            <a:off x="7536934" y="4004917"/>
            <a:ext cx="428607" cy="230832"/>
          </a:xfrm>
          <a:prstGeom prst="rect">
            <a:avLst/>
          </a:prstGeom>
          <a:noFill/>
        </p:spPr>
        <p:txBody>
          <a:bodyPr wrap="square" rtlCol="0">
            <a:spAutoFit/>
          </a:bodyPr>
          <a:lstStyle/>
          <a:p>
            <a:r>
              <a:rPr lang="en-US" sz="900" dirty="0">
                <a:latin typeface="+mj-lt"/>
              </a:rPr>
              <a:t>Tag</a:t>
            </a:r>
          </a:p>
        </p:txBody>
      </p:sp>
    </p:spTree>
    <p:extLst>
      <p:ext uri="{BB962C8B-B14F-4D97-AF65-F5344CB8AC3E}">
        <p14:creationId xmlns:p14="http://schemas.microsoft.com/office/powerpoint/2010/main" val="32116435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a:xfrm>
            <a:off x="501650" y="65088"/>
            <a:ext cx="8131175" cy="792162"/>
          </a:xfrm>
        </p:spPr>
        <p:txBody>
          <a:bodyPr/>
          <a:lstStyle/>
          <a:p>
            <a:r>
              <a:rPr lang="en-US" dirty="0"/>
              <a:t>RFID Reader - Working Principle</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14</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678220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15</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308474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9670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32017674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18</a:t>
            </a:fld>
            <a:endParaRPr lang="de-DE"/>
          </a:p>
        </p:txBody>
      </p:sp>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2555776" y="1556792"/>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3576175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19</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1198417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081773" y="3027485"/>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094282" y="11290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027485"/>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r="23241"/>
          <a:stretch/>
        </p:blipFill>
        <p:spPr>
          <a:xfrm rot="5400000">
            <a:off x="341113" y="1103233"/>
            <a:ext cx="1703501" cy="1545636"/>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120" t="20982" r="19498" b="24485"/>
          <a:stretch/>
        </p:blipFill>
        <p:spPr>
          <a:xfrm>
            <a:off x="4432744" y="3027485"/>
            <a:ext cx="1628849"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507" y="1029801"/>
            <a:ext cx="1363040" cy="1817386"/>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33939534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32937375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27</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sp>
        <p:nvSpPr>
          <p:cNvPr id="4" name="Datumsplatzhalter 3"/>
          <p:cNvSpPr>
            <a:spLocks noGrp="1"/>
          </p:cNvSpPr>
          <p:nvPr>
            <p:ph type="dt" sz="half" idx="10"/>
          </p:nvPr>
        </p:nvSpPr>
        <p:spPr/>
        <p:txBody>
          <a:bodyPr/>
          <a:lstStyle/>
          <a:p>
            <a:fld id="{4B94FBF6-B6D4-4A60-89A2-A8869DBF6FA6}" type="slidenum">
              <a:rPr lang="de-DE" smtClean="0"/>
              <a:pPr/>
              <a:t>28</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29</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a:xfrm>
            <a:off x="500157" y="1315016"/>
            <a:ext cx="8131175" cy="4683125"/>
          </a:xfrm>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30</a:t>
            </a:fld>
            <a:endParaRPr lang="de-DE"/>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31</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32</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37</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42</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spTree>
    <p:extLst>
      <p:ext uri="{BB962C8B-B14F-4D97-AF65-F5344CB8AC3E}">
        <p14:creationId xmlns:p14="http://schemas.microsoft.com/office/powerpoint/2010/main" val="17007891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47</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1433677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48</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14081970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49</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1038278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light conditions</a:t>
                </a:r>
                <a:r>
                  <a:rPr lang="es-CO" dirty="0"/>
                  <a:t>No position update during bright day-light conditions</a:t>
                </a:r>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b="-813"/>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50</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1606588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1259632"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9" name="Rectangle 8">
            <a:extLst>
              <a:ext uri="{FF2B5EF4-FFF2-40B4-BE49-F238E27FC236}">
                <a16:creationId xmlns:a16="http://schemas.microsoft.com/office/drawing/2014/main" id="{312DAB83-DCB3-B64F-ADD6-71916C3B7F6C}"/>
              </a:ext>
            </a:extLst>
          </p:cNvPr>
          <p:cNvSpPr/>
          <p:nvPr/>
        </p:nvSpPr>
        <p:spPr>
          <a:xfrm>
            <a:off x="6720458" y="2564904"/>
            <a:ext cx="199429" cy="1097280"/>
          </a:xfrm>
          <a:prstGeom prst="rect">
            <a:avLst/>
          </a:prstGeom>
          <a:solidFill>
            <a:srgbClr val="FF9B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6012160"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768244"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791456"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959789"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730053"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3473742"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322858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419355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935912"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706176"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516967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90342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67369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613719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410394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874212"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3347864"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433771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5080071"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850335"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531383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604758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81784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628134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97650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3112591"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803124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2756</Words>
  <Application>Microsoft Macintosh PowerPoint</Application>
  <PresentationFormat>On-screen Show (4:3)</PresentationFormat>
  <Paragraphs>813</Paragraphs>
  <Slides>51</Slides>
  <Notes>24</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51</vt:i4>
      </vt:variant>
    </vt:vector>
  </HeadingPairs>
  <TitlesOfParts>
    <vt:vector size="68"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 Presentation</vt:lpstr>
      <vt:lpstr>Inductive coupling (Near field coupling)</vt:lpstr>
      <vt:lpstr>WiFi Module and RFID</vt:lpstr>
      <vt:lpstr>WiFi Module To the Network</vt:lpstr>
      <vt:lpstr>PC receiving from the network</vt:lpstr>
      <vt:lpstr>Why is the Antenna not in the Middle?</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432</cp:revision>
  <dcterms:created xsi:type="dcterms:W3CDTF">2001-05-16T08:02:00Z</dcterms:created>
  <dcterms:modified xsi:type="dcterms:W3CDTF">2018-07-15T19:39:34Z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